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 / median ACV (USD K)</c:v>
                </c:pt>
              </c:strCache>
            </c:strRef>
          </c:tx>
          <c:spPr>
            <a:solidFill>
              <a:srgbClr val="14707A"/>
            </a:solidFill>
            <a:effectLst/>
          </c:spPr>
          <c:invertIfNegative val="0"/>
          <c:dLbls>
            <c:numFmt formatCode="$#,##0&quot;K&quot;" sourceLinked="0"/>
            <c:txPr>
              <a:bodyPr/>
              <a:lstStyle/>
              <a:p>
                <a:pPr>
                  <a:defRPr b="1" i="0" strike="noStrike" sz="1000" u="none">
                    <a:solidFill>
                      <a:srgbClr val="0E2A38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4707A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E2A38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A7101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14707A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8FA9B0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8FA9B0"/>
              </a:solidFill>
              <a:effectLst/>
            </c:spPr>
          </c:dPt>
          <c:cat>
            <c:multiLvlStrRef>
              <c:f>Sheet1!$A$2:$A$7</c:f>
              <c:multiLvlStrCache>
                <c:ptCount val="6"/>
                <c:lvl>
                  <c:pt idx="0">
                    <c:v>MasterControl</c:v>
                  </c:pt>
                  <c:pt idx="1">
                    <c:v>Veeva (median)</c:v>
                  </c:pt>
                  <c:pt idx="2">
                    <c:v>Qualio</c:v>
                  </c:pt>
                  <c:pt idx="3">
                    <c:v>Leucine (India)</c:v>
                  </c:pt>
                  <c:pt idx="4">
                    <c:v>Greenlight Guru</c:v>
                  </c:pt>
                  <c:pt idx="5">
                    <c:v>SimplerQMS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200</c:v>
                </c:pt>
                <c:pt idx="1">
                  <c:v>211.872</c:v>
                </c:pt>
                <c:pt idx="2">
                  <c:v>88</c:v>
                </c:pt>
                <c:pt idx="3">
                  <c:v>100</c:v>
                </c:pt>
                <c:pt idx="4">
                  <c:v>30</c:v>
                </c:pt>
                <c:pt idx="5">
                  <c:v>17.5</c:v>
                </c:pt>
              </c:numCache>
            </c:numRef>
          </c:val>
        </c:ser>
        <c:dLbls>
          <c:numFmt formatCode="$#,##0&quot;K&quot;" sourceLinked="0"/>
          <c:txPr>
            <a:bodyPr/>
            <a:lstStyle/>
            <a:p>
              <a:pPr>
                <a:defRPr b="1" i="0" strike="noStrike" sz="1000" u="none">
                  <a:solidFill>
                    <a:srgbClr val="0E2A38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50" b="0" i="0" u="none" strike="noStrike">
                <a:solidFill>
                  <a:srgbClr val="1C2B33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240"/>
          <c:min val="0"/>
        </c:scaling>
        <c:delete val="0"/>
        <c:axPos val="l"/>
        <c:majorGridlines>
          <c:spPr>
            <a:ln w="12700" cap="flat">
              <a:solidFill>
                <a:srgbClr val="E5DECE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5C6B72"/>
                    </a:solidFill>
                    <a:latin typeface="Arial"/>
                  </a:defRPr>
                </a:pPr>
                <a:r>
                  <a:rPr sz="1000" b="0" i="0" u="none" strike="noStrike">
                    <a:solidFill>
                      <a:srgbClr val="5C6B72"/>
                    </a:solidFill>
                    <a:latin typeface="Arial"/>
                  </a:rPr>
                  <a:t>ACV (USD thousands)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C6B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hyperlink" Target="https://www.vendr.com/marketplace/veeva-systems" TargetMode="External"/><Relationship Id="rId2" Type="http://schemas.openxmlformats.org/officeDocument/2006/relationships/hyperlink" Target="https://www.mastercontrol.com/news/mastercontrol-reaches-200m-arr/" TargetMode="External"/><Relationship Id="rId3" Type="http://schemas.openxmlformats.org/officeDocument/2006/relationships/hyperlink" Target="https://www.cloudtheapp.com/the-hidden-cost-of-eqms-validation-what-every-qa-team-should-budget-for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hyperlink" Target="https://www.careratings.com/uploads/newsfiles/1719311419_USFDA%20Inspections%20-%20CareEdge%20Report.pdf" TargetMode="External"/><Relationship Id="rId2" Type="http://schemas.openxmlformats.org/officeDocument/2006/relationships/hyperlink" Target="https://www.reedsmith.com/articles/fda-inspections-in-2025-heightened-rigor-data-driven-targeting-and-increased-surveillance/" TargetMode="External"/><Relationship Id="rId3" Type="http://schemas.openxmlformats.org/officeDocument/2006/relationships/hyperlink" Target="https://ifactoryapp.com/industries/pharmaceuticals/schedule-m-revised-india-pharma-gmp-rules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hyperlink" Target="https://economictimes.indiatimes.com/tech/funding/b2b-saas-startup-leucine-raises-7-million-in-funding-led-by-ecolab/printarticle/104470298.cms" TargetMode="External"/><Relationship Id="rId2" Type="http://schemas.openxmlformats.org/officeDocument/2006/relationships/hyperlink" Target="https://www.capterra.com/p/148577/MasterControl/pricing/" TargetMode="External"/><Relationship Id="rId3" Type="http://schemas.openxmlformats.org/officeDocument/2006/relationships/hyperlink" Target="https://www.vendr.com/marketplace/veeva-systems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hyperlink" Target="https://regask.com/ai-gmp-decoding-new-pics-annex-22-regulatory-teams/" TargetMode="External"/><Relationship Id="rId2" Type="http://schemas.openxmlformats.org/officeDocument/2006/relationships/hyperlink" Target="https://www.qualifyze.com/what-gmp-annex-22-means-for-pharma/" TargetMode="External"/><Relationship Id="rId3" Type="http://schemas.openxmlformats.org/officeDocument/2006/relationships/hyperlink" Target="https://www.fda.gov/regulatory-information/search-fda-guidance-documents/computer-software-assurance-production-and-quality-management-system-software" TargetMode="External"/><Relationship Id="rId4" Type="http://schemas.openxmlformats.org/officeDocument/2006/relationships/hyperlink" Target="https://www.nsf.org/life-science-regulatory-news/fda-final-guidance-computer-software-assurance-csa" TargetMode="Externa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hyperlink" Target="https://www.saastr.com/what-is-the-typical-conversion-from-paid-pilot-to-annual-contract-in-b2b-saas-2/" TargetMode="External"/><Relationship Id="rId2" Type="http://schemas.openxmlformats.org/officeDocument/2006/relationships/hyperlink" Target="https://pulserevops.com/knowledge/q133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hyperlink" Target="https://www.cloudtheapp.com/the-hidden-cost-of-eqms-validation-what-every-qa-team-should-budget-for/" TargetMode="External"/><Relationship Id="rId2" Type="http://schemas.openxmlformats.org/officeDocument/2006/relationships/hyperlink" Target="https://www.careratings.com/uploads/newsfiles/1719311419_USFDA%20Inspections%20-%20CareEdge%20Report.pdf" TargetMode="External"/><Relationship Id="rId3" Type="http://schemas.openxmlformats.org/officeDocument/2006/relationships/hyperlink" Target="https://www.saastr.com/what-is-the-typical-conversion-from-paid-pilot-to-annual-contract-in-b2b-saas-2/" TargetMode="External"/><Relationship Id="rId4" Type="http://schemas.openxmlformats.org/officeDocument/2006/relationships/hyperlink" Target="https://regask.com/ai-gmp-decoding-new-pics-annex-22-regulatory-teams/" TargetMode="Externa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hyperlink" Target="https://www.grandviewresearch.com/industry-analysis/life-sciences-quality-management-software-market-report" TargetMode="External"/><Relationship Id="rId2" Type="http://schemas.openxmlformats.org/officeDocument/2006/relationships/hyperlink" Target="https://simplerqms.com/pricing/" TargetMode="External"/><Relationship Id="rId3" Type="http://schemas.openxmlformats.org/officeDocument/2006/relationships/hyperlink" Target="https://www.capterra.com/p/148577/MasterControl/pricing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hyperlink" Target="https://www.vendr.com/marketplace/veeva-systems" TargetMode="External"/><Relationship Id="rId3" Type="http://schemas.openxmlformats.org/officeDocument/2006/relationships/hyperlink" Target="https://getlatka.com/companies/mastercontrol" TargetMode="External"/><Relationship Id="rId4" Type="http://schemas.openxmlformats.org/officeDocument/2006/relationships/hyperlink" Target="https://www.mastercontrol.com/news/mastercontrol-reaches-200m-arr/" TargetMode="External"/><Relationship Id="rId5" Type="http://schemas.openxmlformats.org/officeDocument/2006/relationships/hyperlink" Target="https://simplerqms.com/pricing/" TargetMode="External"/><Relationship Id="rId6" Type="http://schemas.openxmlformats.org/officeDocument/2006/relationships/hyperlink" Target="https://economictimes.indiatimes.com/tech/funding/b2b-saas-startup-leucine-raises-7-million-in-funding-led-by-ecolab/printarticle/104470298.cms" TargetMode="External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hyperlink" Target="https://www.cloudtheapp.com/the-hidden-cost-of-eqms-validation-what-every-qa-team-should-budget-for/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hyperlink" Target="https://compliancearchitects.com/dollar-cost-of-a-warning-letter/" TargetMode="External"/><Relationship Id="rId2" Type="http://schemas.openxmlformats.org/officeDocument/2006/relationships/hyperlink" Target="https://www.cloudtheapp.com/the-hidden-cost-of-eqms-validation-what-every-qa-team-should-budget-for/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hyperlink" Target="https://www.cloudtheapp.com/the-hidden-cost-of-eqms-validation-what-every-qa-team-should-budget-for/" TargetMode="External"/><Relationship Id="rId2" Type="http://schemas.openxmlformats.org/officeDocument/2006/relationships/hyperlink" Target="https://simplerqms.com/pricing/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hyperlink" Target="https://www.vendr.com/marketplace/veeva-systems" TargetMode="External"/><Relationship Id="rId2" Type="http://schemas.openxmlformats.org/officeDocument/2006/relationships/hyperlink" Target="https://getlatka.com/companies/mastercontrol" TargetMode="External"/><Relationship Id="rId3" Type="http://schemas.openxmlformats.org/officeDocument/2006/relationships/hyperlink" Target="https://www.cloudtheapp.com/the-hidden-cost-of-eqms-validation-what-every-qa-team-should-budget-for/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5074920"/>
            <a:ext cx="12191695" cy="54864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640080" y="1325880"/>
            <a:ext cx="10058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spc="3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VERIXA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58368" y="2121408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Pricing Strategy — US / Global + India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58368" y="27432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DA710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Inspection-ready, AI-native quality.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58368" y="3456432"/>
            <a:ext cx="1156716" cy="420624"/>
          </a:xfrm>
          <a:prstGeom prst="roundRect">
            <a:avLst>
              <a:gd name="adj" fmla="val 50000"/>
            </a:avLst>
          </a:prstGeom>
          <a:solidFill>
            <a:srgbClr val="14707A"/>
          </a:solidFill>
          <a:ln w="1270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58368" y="3456432"/>
            <a:ext cx="1156716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AI-native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016252" y="3456432"/>
            <a:ext cx="1636776" cy="420624"/>
          </a:xfrm>
          <a:prstGeom prst="roundRect">
            <a:avLst>
              <a:gd name="adj" fmla="val 50000"/>
            </a:avLst>
          </a:prstGeom>
          <a:solidFill>
            <a:srgbClr val="14707A"/>
          </a:solidFill>
          <a:ln w="1270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2016252" y="3456432"/>
            <a:ext cx="1636776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USFDA-credible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854196" y="3456432"/>
            <a:ext cx="2788920" cy="420624"/>
          </a:xfrm>
          <a:prstGeom prst="roundRect">
            <a:avLst>
              <a:gd name="adj" fmla="val 50000"/>
            </a:avLst>
          </a:prstGeom>
          <a:solidFill>
            <a:srgbClr val="14707A"/>
          </a:solidFill>
          <a:ln w="1270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854196" y="3456432"/>
            <a:ext cx="2788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 managed validation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844284" y="3456432"/>
            <a:ext cx="1060704" cy="420624"/>
          </a:xfrm>
          <a:prstGeom prst="roundRect">
            <a:avLst>
              <a:gd name="adj" fmla="val 50000"/>
            </a:avLst>
          </a:prstGeom>
          <a:solidFill>
            <a:srgbClr val="14707A"/>
          </a:solidFill>
          <a:ln w="1270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844284" y="3456432"/>
            <a:ext cx="106070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India-HQ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658368" y="52578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Board / Investor Pricing Review · June 2026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58368" y="5650992"/>
            <a:ext cx="10789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DB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Verixa Regulatory Technologies — AI-native eQMS for pharma, biotech &amp; CDMO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 / GLOBAL PACKAGES · 3 OF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 Pharma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703320" cy="1371600"/>
          </a:xfrm>
          <a:prstGeom prst="roundRect">
            <a:avLst>
              <a:gd name="adj" fmla="val 4000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57200" y="1499616"/>
            <a:ext cx="3703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 ACV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773936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$350K – $1.5M+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3703320" cy="3063240"/>
          </a:xfrm>
          <a:prstGeom prst="roundRect">
            <a:avLst>
              <a:gd name="adj" fmla="val 1791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658368" y="303580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" y="3364992"/>
            <a:ext cx="32461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Top-50 pharma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 global sites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$500M+ revenue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Buyer: CQO + CIO + CFO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434840" y="13716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PACKAGING &amp; TIERS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34840" y="1737360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434840" y="1737360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709160" y="1847088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5–10 sites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09160" y="2212848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Site-count band · unlimited users · global managed validation + bundled AI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0" y="1847088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$300–500K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434840" y="2871216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434840" y="2871216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709160" y="2980944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11–25 sites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09160" y="3346704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rollout, harmonized SOPs &amp; evidence libraries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509760" y="2980944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$500–800K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434840" y="4005072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434840" y="4005072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4709160" y="41148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26–50 sites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709160" y="4480560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sites: negotiated enterprise agreement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509760" y="411480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$800K–1.2M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4434840" y="5175504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617720" y="5248656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managed validation across sites; the highest switching cost.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165592" y="5175504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8348472" y="5248656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yr deals with CPI escalators; enter ~10–30% below incumbents.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Vendr (Veeva)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MasterControl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INDIA OPPORTUNITY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Home market and single largest opportunity — priced in INR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657600" cy="1783080"/>
          </a:xfrm>
          <a:prstGeom prst="roundRect">
            <a:avLst>
              <a:gd name="adj" fmla="val 3077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548640" y="1517904"/>
            <a:ext cx="3474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396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685800" y="2249424"/>
            <a:ext cx="320040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USFDA-approved facilities — more than any country outside the US (342)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261104" y="1371600"/>
            <a:ext cx="3657600" cy="1783080"/>
          </a:xfrm>
          <a:prstGeom prst="roundRect">
            <a:avLst>
              <a:gd name="adj" fmla="val 3077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352544" y="1517904"/>
            <a:ext cx="3474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+73%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4489704" y="2249424"/>
            <a:ext cx="320040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surge in USFDA warning letters, H2 2025, as unannounced inspections began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065008" y="1371600"/>
            <a:ext cx="3657600" cy="1783080"/>
          </a:xfrm>
          <a:prstGeom prst="roundRect">
            <a:avLst>
              <a:gd name="adj" fmla="val 3077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8156448" y="1517904"/>
            <a:ext cx="3474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Schedule M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8293608" y="2249424"/>
            <a:ext cx="320040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2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Schedule M now mandates eBMR, ALCOA+ and digital CAPA — a near-term spend trigger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57200" y="3337560"/>
            <a:ext cx="5532120" cy="2560320"/>
          </a:xfrm>
          <a:prstGeom prst="roundRect">
            <a:avLst>
              <a:gd name="adj" fmla="val 2143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85800" y="3474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CDMO = the India beachhead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31520" y="3858768"/>
            <a:ext cx="5029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CDSCO + global-client compliance pressure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Mid-market sweet spot with ROI-literate buyers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CDMO market $7.9B–$23.3B, 13.2% CAGR — a favorable 2024–2027 window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99632" y="3337560"/>
            <a:ext cx="5532120" cy="2560320"/>
          </a:xfrm>
          <a:prstGeom prst="roundRect">
            <a:avLst>
              <a:gd name="adj" fmla="val 2143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6428232" y="3474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INR-contract differentiator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473952" y="3858768"/>
            <a:ext cx="5029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INR-denominated contracts with built-in FX hedging — no global vendor matches this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Revised Schedule M is a direct, near-term spend trigger for domestic manufacturers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India-HQ must NOT signal a discount in export/US markets — price at value parity there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CareEdge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Reed Smith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iFactory (Schedule M)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INDIA PRICING DETAIL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INR / USD bands — premium to India tools, below global incumbents</a:t>
            </a:r>
            <a:endParaRPr lang="en-US" sz="25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17320"/>
          <a:ext cx="7040880" cy="914400"/>
        </p:xfrm>
        <a:graphic>
          <a:graphicData uri="http://schemas.openxmlformats.org/drawingml/2006/table">
            <a:tbl>
              <a:tblPr/>
              <a:tblGrid>
                <a:gridCol w="2468880"/>
                <a:gridCol w="1920240"/>
                <a:gridCol w="2651760"/>
              </a:tblGrid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India Segment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A3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Verixa India ACV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A3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Positioning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A38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Emerging biotech / early CDMO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1–3 sites, &lt;50 users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8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₹10–30 lakh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($12K–$36K)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Entry; monthly option; Revised Schedule M trigger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8F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Mid-market pharma / CDMO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3–10 sites, 50–200 users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CE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₹30–150 lakh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($36K–$181K)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C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Core segment; vs AmpleLogic &amp; Leucine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CE0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pharma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10+ sites, 200+ users, USFDA-reg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8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₹1.5–8 crore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250" b="1" dirty="0">
                          <a:solidFill>
                            <a:srgbClr val="14707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($180K–$960K)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F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C2B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~40–50% savings vs Veeva / MasterControl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D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8F1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7726680" y="1417320"/>
            <a:ext cx="4005072" cy="3566160"/>
          </a:xfrm>
          <a:prstGeom prst="roundRect">
            <a:avLst>
              <a:gd name="adj" fmla="val 1538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7955280" y="15544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Positioning vs peers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955280" y="199339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AmpleLogic (India)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7955280" y="2267712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30–40% cheaper than US/EU — we sit above, on AI-native value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7955280" y="295351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Leucine (India, AI-native)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7955280" y="3227832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~$100K ACV, rising toward $300–400K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7955280" y="391363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Caliber LIMS (India)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7955280" y="4187952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₹1.5 lakh/user/yr (~$1,807) — seat-priced; we price per site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5212080"/>
            <a:ext cx="11274552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16" name="Text 13"/>
          <p:cNvSpPr/>
          <p:nvPr/>
        </p:nvSpPr>
        <p:spPr>
          <a:xfrm>
            <a:off x="685800" y="5285232"/>
            <a:ext cx="10835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principle:  </a:t>
            </a:r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to India-only vendors, meaningfully below Veeva/MasterControl — not a price war with AmpleLogic. INR contracts + FX hedging are the wedge no global vendor offers.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Economic Times (Leucine)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Capterra (Caliber LIMS)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Vendr (Veeva)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2A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CORE POSITION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&amp; Governance: inspection-ready by design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5541264" cy="1828800"/>
          </a:xfrm>
          <a:prstGeom prst="roundRect">
            <a:avLst>
              <a:gd name="adj" fmla="val 3000"/>
            </a:avLst>
          </a:prstGeom>
          <a:solidFill>
            <a:srgbClr val="21465A"/>
          </a:solidFill>
          <a:ln w="19050">
            <a:solidFill>
              <a:srgbClr val="DA7101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58368" y="1572768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58368" y="157276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07008" y="1554480"/>
            <a:ext cx="45811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Vendor-managed AI — the default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94944" y="2084832"/>
            <a:ext cx="5084064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bundled into every tier. NO token meter, NO $/1K overage. Verixa owns the qualified model + version, change control and audit trail. The credit/overage engine is deleted from scope.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90488" y="1371600"/>
            <a:ext cx="5541264" cy="1828800"/>
          </a:xfrm>
          <a:prstGeom prst="roundRect">
            <a:avLst>
              <a:gd name="adj" fmla="val 3000"/>
            </a:avLst>
          </a:prstGeom>
          <a:solidFill>
            <a:srgbClr val="21465A"/>
          </a:solidFill>
          <a:ln w="1905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6391656" y="1572768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6391656" y="157276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940296" y="1554480"/>
            <a:ext cx="45811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Advisory / human-in-the-loop only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28232" y="2084832"/>
            <a:ext cx="5084064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Verixa AI never approves, closes or releases a GxP record. "Inspection-ready by design — advisory, human-approved, version-controlled." This is Annex 22 compliance AND the strongest selling point.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57200" y="3383280"/>
            <a:ext cx="5541264" cy="1828800"/>
          </a:xfrm>
          <a:prstGeom prst="roundRect">
            <a:avLst>
              <a:gd name="adj" fmla="val 3000"/>
            </a:avLst>
          </a:prstGeom>
          <a:solidFill>
            <a:srgbClr val="21465A"/>
          </a:solidFill>
          <a:ln w="19050">
            <a:solidFill>
              <a:srgbClr val="DA7101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58368" y="3584448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658368" y="358444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07008" y="3566160"/>
            <a:ext cx="45811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upsell: AI premium-capability tier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94944" y="4096512"/>
            <a:ext cx="5084064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Investigation autopilot, CAPA-draft depth, predictive analytics — priced on CAPABILITY DEPTH, not tokens, not outcomes. Treat as a pilot willingness-to-pay HYPOTHESIS — not committed ARR.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190488" y="3383280"/>
            <a:ext cx="5541264" cy="1828800"/>
          </a:xfrm>
          <a:prstGeom prst="roundRect">
            <a:avLst>
              <a:gd name="adj" fmla="val 3000"/>
            </a:avLst>
          </a:prstGeom>
          <a:solidFill>
            <a:srgbClr val="21465A"/>
          </a:solidFill>
          <a:ln w="1905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391656" y="3584448"/>
            <a:ext cx="420624" cy="420624"/>
          </a:xfrm>
          <a:prstGeom prst="roundRect">
            <a:avLst>
              <a:gd name="adj" fmla="val 13043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391656" y="358444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940296" y="3566160"/>
            <a:ext cx="45811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BYOK — benched to P2, demand-gated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428232" y="4096512"/>
            <a:ext cx="5084064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only against a signed enterprise procurement condition: large-enterprise only (&gt;$500M, own provider account + AI-governance function), HITL/non-critical use, NO discount, 9-condition attestation. Not a current offering.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57200" y="5413248"/>
            <a:ext cx="11274552" cy="713232"/>
          </a:xfrm>
          <a:prstGeom prst="roundRect">
            <a:avLst>
              <a:gd name="adj" fmla="val 7692"/>
            </a:avLst>
          </a:prstGeom>
          <a:solidFill>
            <a:srgbClr val="0A2029"/>
          </a:solidFill>
          <a:ln w="1270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658368" y="5477256"/>
            <a:ext cx="108813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DA710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PIC/S Annex 22 (AI), 7 Jul 2025:</a:t>
            </a:r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restricts CRITICAL GMP apps to static/deterministic models (LLMs excluded from critical use); enforcement ~2027–28.   </a:t>
            </a:r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DA710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CSA, final 3 Feb 2026:</a:t>
            </a:r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validated state must be maintained across vendor/model changes — vendor supplies the change docs.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8FA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RegASK</a:t>
            </a:r>
            <a:pPr algn="l" indent="0" marL="0">
              <a:buNone/>
            </a:pPr>
            <a:r>
              <a:rPr lang="en-US" sz="800" dirty="0">
                <a:solidFill>
                  <a:srgbClr val="8FA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Qualifyze</a:t>
            </a:r>
            <a:pPr algn="l" indent="0" marL="0">
              <a:buNone/>
            </a:pPr>
            <a:r>
              <a:rPr lang="en-US" sz="800" dirty="0">
                <a:solidFill>
                  <a:srgbClr val="8FA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FDA CSA Guidance</a:t>
            </a:r>
            <a:pPr algn="l" indent="0" marL="0">
              <a:buNone/>
            </a:pPr>
            <a:r>
              <a:rPr lang="en-US" sz="800" dirty="0">
                <a:solidFill>
                  <a:srgbClr val="8FA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NSF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PILOT → PAID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Credit-toward-license pilots convert at 60–90%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5394960" cy="4480560"/>
          </a:xfrm>
          <a:prstGeom prst="roundRect">
            <a:avLst>
              <a:gd name="adj" fmla="val 1224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685800" y="1572768"/>
            <a:ext cx="4937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credit-toward-license offer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31520" y="2103120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$25K – $50K pilot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" y="2450592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10–20% of target ACV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3017520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 credited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31520" y="3364992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the Year-1 contract on conversion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3931920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90 – 120 days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" y="4279392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duration; run CSV &amp; security review in parallel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31520" y="4846320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AI: vendor-managed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1520" y="5193792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bundled, advisory/HITL only — spend cap on Verixa's provider account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126480" y="1417320"/>
            <a:ext cx="5577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CONVERSION BENCHMARKS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1828800"/>
            <a:ext cx="5577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paid pilot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2121408"/>
            <a:ext cx="5532120" cy="384048"/>
          </a:xfrm>
          <a:prstGeom prst="roundRect">
            <a:avLst>
              <a:gd name="adj" fmla="val 11905"/>
            </a:avLst>
          </a:prstGeom>
          <a:solidFill>
            <a:srgbClr val="E8E1D2"/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6126480" y="2121408"/>
            <a:ext cx="4610100" cy="384048"/>
          </a:xfrm>
          <a:prstGeom prst="roundRect">
            <a:avLst>
              <a:gd name="adj" fmla="val 11905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6263640" y="2121408"/>
            <a:ext cx="45186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60–90%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126480" y="2697480"/>
            <a:ext cx="5577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pilot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126480" y="2990088"/>
            <a:ext cx="5532120" cy="384048"/>
          </a:xfrm>
          <a:prstGeom prst="roundRect">
            <a:avLst>
              <a:gd name="adj" fmla="val 11905"/>
            </a:avLst>
          </a:prstGeom>
          <a:solidFill>
            <a:srgbClr val="E8E1D2"/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126480" y="2990088"/>
            <a:ext cx="1536700" cy="384048"/>
          </a:xfrm>
          <a:prstGeom prst="roundRect">
            <a:avLst>
              <a:gd name="adj" fmla="val 11905"/>
            </a:avLst>
          </a:prstGeom>
          <a:solidFill>
            <a:srgbClr val="9FB0B6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6263640" y="2990088"/>
            <a:ext cx="14452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25%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126480" y="3566160"/>
            <a:ext cx="5577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slipping past 90 days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126480" y="3858768"/>
            <a:ext cx="5532120" cy="384048"/>
          </a:xfrm>
          <a:prstGeom prst="roundRect">
            <a:avLst>
              <a:gd name="adj" fmla="val 11905"/>
            </a:avLst>
          </a:prstGeom>
          <a:solidFill>
            <a:srgbClr val="E8E1D2"/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6126480" y="3858768"/>
            <a:ext cx="922020" cy="384048"/>
          </a:xfrm>
          <a:prstGeom prst="roundRect">
            <a:avLst>
              <a:gd name="adj" fmla="val 11905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6263640" y="3858768"/>
            <a:ext cx="8305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15%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126480" y="4526280"/>
            <a:ext cx="5605272" cy="1371600"/>
          </a:xfrm>
          <a:prstGeom prst="roundRect">
            <a:avLst>
              <a:gd name="adj" fmla="val 4000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6355080" y="4663440"/>
            <a:ext cx="52120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Validation = verify-not-validate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355080" y="502920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is OUT of the pilot. Verixa verifies the build; the customer validates for intended use. Do NOT claim full IQ/OQ in scope. No BYOK in pilot.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SaaStr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Pulse RevOps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2A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RECOMMENDATIONS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to commit now — and what to validate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417320"/>
            <a:ext cx="6903720" cy="4480560"/>
          </a:xfrm>
          <a:prstGeom prst="roundRect">
            <a:avLst>
              <a:gd name="adj" fmla="val 1224"/>
            </a:avLst>
          </a:prstGeom>
          <a:solidFill>
            <a:srgbClr val="21465A"/>
          </a:solidFill>
          <a:ln w="19050">
            <a:solidFill>
              <a:srgbClr val="14707A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13232" y="1572768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COMMIT NOW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011680"/>
            <a:ext cx="635508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 vendor-managed, bundled AI as the default — no meter, no overage, across all segments.</a:t>
            </a:r>
            <a:endParaRPr lang="en-US" sz="1250" dirty="0"/>
          </a:p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every pitch with advisory/HITL = Annex 22 inspection-ready positioning.</a:t>
            </a:r>
            <a:endParaRPr lang="en-US" sz="1250" dirty="0"/>
          </a:p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bundled managed validation the headline moat; guard the Starter floor.</a:t>
            </a:r>
            <a:endParaRPr lang="en-US" sz="1250" dirty="0"/>
          </a:p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the three US ACV bands and the three India INR bands; price India in INR with FX hedging.</a:t>
            </a:r>
            <a:endParaRPr lang="en-US" sz="1250" dirty="0"/>
          </a:p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CDMO the India beachhead; hold value parity in export/US markets (no India discount).</a:t>
            </a:r>
            <a:endParaRPr lang="en-US" sz="1250" dirty="0"/>
          </a:p>
          <a:p>
            <a:pPr marL="203200" indent="-203200">
              <a:lnSpc>
                <a:spcPct val="103000"/>
              </a:lnSpc>
              <a:spcAft>
                <a:spcPts val="11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structured, credit-toward-license paid pilots (90–120 days), validation verify-not-validate.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7543800" y="1417320"/>
            <a:ext cx="4187952" cy="4480560"/>
          </a:xfrm>
          <a:prstGeom prst="roundRect">
            <a:avLst>
              <a:gd name="adj" fmla="val 1310"/>
            </a:avLst>
          </a:prstGeom>
          <a:solidFill>
            <a:srgbClr val="0A2029"/>
          </a:solidFill>
          <a:ln w="19050">
            <a:solidFill>
              <a:srgbClr val="DA7101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7772400" y="157276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VALIDATE (NOT COMMIT)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818120" y="2029968"/>
            <a:ext cx="37033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premium-capability tier WTP</a:t>
            </a:r>
            <a:endParaRPr lang="en-US" sz="1350" dirty="0"/>
          </a:p>
          <a:p>
            <a:pPr indent="0" marL="0">
              <a:lnSpc>
                <a:spcPct val="105000"/>
              </a:lnSpc>
              <a:spcAft>
                <a:spcPts val="1400"/>
              </a:spcAft>
              <a:buNone/>
            </a:pPr>
            <a:r>
              <a:rPr lang="en-US" sz="120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the premium AI tier price as a pilot willingness-to-pay HYPOTHESIS — measured in pilots, never booked as committed ARR until validated.</a:t>
            </a:r>
            <a:endParaRPr lang="en-US" sz="1350" dirty="0"/>
          </a:p>
          <a:p>
            <a:pPr indent="0" marL="0">
              <a:lnSpc>
                <a:spcPct val="105000"/>
              </a:lnSpc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BYOK demand signal</a:t>
            </a:r>
            <a:endParaRPr lang="en-US" sz="1350" dirty="0"/>
          </a:p>
          <a:p>
            <a:pPr indent="0" marL="0">
              <a:lnSpc>
                <a:spcPct val="105000"/>
              </a:lnSpc>
              <a:spcAft>
                <a:spcPts val="1400"/>
              </a:spcAft>
              <a:buNone/>
            </a:pPr>
            <a:r>
              <a:rPr lang="en-US" sz="120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BYOK benched to P2 — build only against a signed enterprise procurement condition with the 9-condition attestation.</a:t>
            </a:r>
            <a:endParaRPr lang="en-US" sz="1350" dirty="0"/>
          </a:p>
          <a:p>
            <a:pPr indent="0" marL="0">
              <a:lnSpc>
                <a:spcPct val="105000"/>
              </a:lnSpc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Starter-tier margin</a:t>
            </a:r>
            <a:endParaRPr lang="en-US" sz="13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D7E2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validation COGS as a share of ACV while the install base is still small.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57200" y="6126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Inspection-ready, AI-native quality.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EXECUTIVE SUMMARY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Six decisions that define Verixa's pricing posture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58368" y="1572768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658368" y="15727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70432" y="1554480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Vendor-managed AI is the default — no meter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76656" y="2121408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bundled into every tier. No token meter, no $/1K overage. Verixa owns the qualified model, version &amp; change control. The credit/overage engine is deleted from scope.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334256" y="1371600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4535424" y="1572768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4535424" y="15727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47488" y="1554480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Advisory / HITL = Annex 22 inspection-ready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53712" y="2121408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Verixa AI is advisory and human-approved — it never approves, closes or releases a GxP record. Marketed as a strength, not a limit.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8211312" y="1371600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8412480" y="1572768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8412480" y="15727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924544" y="1554480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Bundled validation accelerator is the moat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30768" y="2121408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~30–60% of the customer's $50K–$150K Year-1 CSV. India-delivered + productized → validation COGS ~1–3% of ACV at mid/enterprise.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7200" y="3090672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58368" y="3291840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58368" y="32918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170432" y="3273552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clear segment ACV bands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76656" y="3840480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biotech $15K–$60K · Mid-market &amp; CDMO $110K–$350K · Enterprise $350K–$1.5M+ — site-anchored, unlimited users in band.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334256" y="3090672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4535424" y="3291840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4535424" y="32918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047488" y="3273552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India is home market &amp; largest opportunity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553712" y="3840480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396 USFDA-approved facilities. INR-denominated bands (₹10L–₹8Cr) + FX hedging — a differentiator no global vendor offers.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8211312" y="3090672"/>
            <a:ext cx="3712464" cy="1554480"/>
          </a:xfrm>
          <a:prstGeom prst="roundRect">
            <a:avLst>
              <a:gd name="adj" fmla="val 352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8412480" y="3291840"/>
            <a:ext cx="384048" cy="384048"/>
          </a:xfrm>
          <a:prstGeom prst="roundRect">
            <a:avLst>
              <a:gd name="adj" fmla="val 14286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8412480" y="32918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8924544" y="3273552"/>
            <a:ext cx="279806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Structured paid pilots convert 60–90%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430768" y="3840480"/>
            <a:ext cx="3291840" cy="67665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05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Credit-toward-license pilots (10–20% of ACV, 100% credited) vs. 20–30% for free pilots. AI bundled &amp; advisory in pilot.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CareEdge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SaaStr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RegASK (Annex 22)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CONTEXT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$9.5B market by 2033 — with no published price architecture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383280" cy="1417320"/>
          </a:xfrm>
          <a:prstGeom prst="roundRect">
            <a:avLst>
              <a:gd name="adj" fmla="val 3871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548640" y="1517904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$3.27B → $9.47B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48640" y="2084832"/>
            <a:ext cx="320040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Life-sciences QMS software market, 2024 → 2033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1609344" cy="1371600"/>
          </a:xfrm>
          <a:prstGeom prst="roundRect">
            <a:avLst>
              <a:gd name="adj" fmla="val 4000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57200" y="3127248"/>
            <a:ext cx="16093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12.65%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457200" y="3630168"/>
            <a:ext cx="16093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2024–2033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31136" y="2926080"/>
            <a:ext cx="1609344" cy="1371600"/>
          </a:xfrm>
          <a:prstGeom prst="roundRect">
            <a:avLst>
              <a:gd name="adj" fmla="val 4000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2231136" y="3127248"/>
            <a:ext cx="160934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77%</a:t>
            </a:r>
            <a:endParaRPr lang="en-US" sz="2300" dirty="0"/>
          </a:p>
        </p:txBody>
      </p:sp>
      <p:sp>
        <p:nvSpPr>
          <p:cNvPr id="14" name="Text 12"/>
          <p:cNvSpPr/>
          <p:nvPr/>
        </p:nvSpPr>
        <p:spPr>
          <a:xfrm>
            <a:off x="2231136" y="3630168"/>
            <a:ext cx="16093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/ SaaS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of revenue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52628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bands span $12K–$500K+ ACV — every meaningful vendor is quote-only.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206240" y="1371600"/>
            <a:ext cx="7498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UNPUBLISHED PRICE ARCHITECTURE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206240" y="1783080"/>
            <a:ext cx="7525512" cy="1051560"/>
          </a:xfrm>
          <a:prstGeom prst="roundRect">
            <a:avLst>
              <a:gd name="adj" fmla="val 521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4206240" y="1783080"/>
            <a:ext cx="128016" cy="1051560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4526280" y="1901952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Enterprise / Legacy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526280" y="2295144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Veeva, TrackWise, ETQ, MasterControl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052560" y="1901952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$200K – $1M+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4206240" y="2953512"/>
            <a:ext cx="7525512" cy="1051560"/>
          </a:xfrm>
          <a:prstGeom prst="roundRect">
            <a:avLst>
              <a:gd name="adj" fmla="val 521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4206240" y="2953512"/>
            <a:ext cx="128016" cy="1051560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4526280" y="3072384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Mid-Market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4526280" y="3465576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MasterControl SMB, Ideagen, Dot Compliance, AmpleLogic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052560" y="3072384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$50K – $250K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4206240" y="4123944"/>
            <a:ext cx="7525512" cy="1051560"/>
          </a:xfrm>
          <a:prstGeom prst="roundRect">
            <a:avLst>
              <a:gd name="adj" fmla="val 521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4206240" y="4123944"/>
            <a:ext cx="128016" cy="1051560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526280" y="4242816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Growth / SMB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4526280" y="4636008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Qualio, Greenlight Guru, SimplerQMS, ZenQMS, Scilife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9052560" y="4242816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$12K – $80K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4206240" y="53492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Cloud/SaaS = 77% of revenue · Pharma = 57% of end-use spend · North America ≈ 40%.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Grand View Research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SimplerQMS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Capterra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COMPETITIVE LANDSCAPE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 don't price AI by the token either — we bundle it and win on validation</a:t>
            </a:r>
            <a:endParaRPr lang="en-US" sz="25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457200" y="1371600"/>
          <a:ext cx="6766560" cy="4617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Shape 4"/>
          <p:cNvSpPr/>
          <p:nvPr/>
        </p:nvSpPr>
        <p:spPr>
          <a:xfrm>
            <a:off x="7498080" y="1371600"/>
            <a:ext cx="4233672" cy="2240280"/>
          </a:xfrm>
          <a:prstGeom prst="roundRect">
            <a:avLst>
              <a:gd name="adj" fmla="val 2449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7726680" y="1517904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white space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726680" y="1901952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competitor publishes a standalone AI price increment. AI is bundled, tier-gated, or announced-but-unpriced everywhere.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26680" y="27889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Verixa's answer: bundle AI (no meter), and compete on managed validation + workflow.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498080" y="3749040"/>
            <a:ext cx="4233672" cy="219456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7726680" y="3877056"/>
            <a:ext cx="3749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Published anchors to beat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772400" y="4224528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MasterControl ~$200K avg ACV ($25K Basic published)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Veeva median ACV $211,872 (range $113K–$501K)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SimplerQMS $17,500/yr — validation included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Caliber LIMS (India) ₹1.5L/user/yr (~$1,807)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Vendr (Veeva)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GetLatka (MasterControl)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MasterControl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SimplerQMS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Economic Times (Leucine)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VALIDATION MOAT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Bundled validation accelerator: invisible to buyers, lethal to incumbents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457200" y="1298448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THE BUYER SEES vs. WHAT THEY ACTUALLY PAY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280160" y="1737360"/>
            <a:ext cx="3657600" cy="777240"/>
          </a:xfrm>
          <a:prstGeom prst="roundRect">
            <a:avLst>
              <a:gd name="adj" fmla="val 5882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280160" y="1737360"/>
            <a:ext cx="3657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Subscription line item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(the visible tip)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615184"/>
            <a:ext cx="5486400" cy="0"/>
          </a:xfrm>
          <a:prstGeom prst="line">
            <a:avLst/>
          </a:prstGeom>
          <a:noFill/>
          <a:ln w="25400">
            <a:solidFill>
              <a:srgbClr val="DA7101"/>
            </a:solidFill>
            <a:prstDash val="dash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5074920" y="239572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DA710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waterline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640080" y="2743200"/>
            <a:ext cx="5212080" cy="2331720"/>
          </a:xfrm>
          <a:prstGeom prst="roundRect">
            <a:avLst>
              <a:gd name="adj" fmla="val 1961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640080" y="2907792"/>
            <a:ext cx="5212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$50K – $150K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77240" y="3529584"/>
            <a:ext cx="4937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Year-1 CSV (IQ/OQ/PQ) — non-waivable GxP cost</a:t>
            </a:r>
            <a:endParaRPr lang="en-US" sz="12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(up to $250K+ for complex enterprise)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77240" y="416052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$15K – $60K / yr ongoing revalidation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4553712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DB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"Never appears in a vendor's pricing sheet."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355080" y="1737360"/>
            <a:ext cx="5376672" cy="3611880"/>
          </a:xfrm>
          <a:prstGeom prst="roundRect">
            <a:avLst>
              <a:gd name="adj" fmla="val 1519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6583680" y="1883664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Productized + India-delivered = the margin engine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583680" y="2395728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Verixa bundles it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583680" y="26700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Pre-built, continuously-maintained IQ/OQ/PQ evidence reduces ~30–60% of the customer's biggest hidden cost — the highest switching cost in the category.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583680" y="3364992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~1–3% of ACV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6583680" y="3639312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Productized + India-cost delivery drives validation COGS to ~1–3% of ACV at mid-market &amp; enterprise — the structural margin engine.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583680" y="4334256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~24–55 person-day floor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6583680" y="4608576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Verify-not-validate: the customer keeps an irreducible PQ/UAT, URS, SOP &amp; sign-off floor no accelerator removes. Verixa accelerates; it does not validate for the customer.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WILLINGNESS TO PAY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Buyers pay for cost-of-failure, not efficiency — the FDA "15% Rule"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2560320" cy="2103120"/>
          </a:xfrm>
          <a:prstGeom prst="roundRect">
            <a:avLst>
              <a:gd name="adj" fmla="val 2609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530352" y="1783080"/>
            <a:ext cx="241401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≥ 15%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21792" y="2542032"/>
            <a:ext cx="22311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3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 business unit's revenue is the minimum cost to remediate an FDA Warning Letter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017520" y="1554480"/>
            <a:ext cx="283464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3300984" y="1554480"/>
            <a:ext cx="2560320" cy="2103120"/>
          </a:xfrm>
          <a:prstGeom prst="roundRect">
            <a:avLst>
              <a:gd name="adj" fmla="val 2609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374136" y="1783080"/>
            <a:ext cx="241401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$200M co.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465576" y="2542032"/>
            <a:ext cx="22311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3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facing a Warning Letter →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861304" y="1554480"/>
            <a:ext cx="283464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6144768" y="1554480"/>
            <a:ext cx="2560320" cy="2103120"/>
          </a:xfrm>
          <a:prstGeom prst="roundRect">
            <a:avLst>
              <a:gd name="adj" fmla="val 2609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217920" y="1783080"/>
            <a:ext cx="241401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$30M+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309360" y="2542032"/>
            <a:ext cx="22311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3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to remediation cost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705088" y="1554480"/>
            <a:ext cx="283464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→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8988552" y="1554480"/>
            <a:ext cx="2560320" cy="2103120"/>
          </a:xfrm>
          <a:prstGeom prst="roundRect">
            <a:avLst>
              <a:gd name="adj" fmla="val 2609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9061704" y="1783080"/>
            <a:ext cx="241401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0.3–0.5%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9153144" y="2542032"/>
            <a:ext cx="223113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03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$100K–$150K eQMS is a trivial fraction of that risk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3977640"/>
            <a:ext cx="11274552" cy="1874520"/>
          </a:xfrm>
          <a:prstGeom prst="roundRect">
            <a:avLst>
              <a:gd name="adj" fmla="val 292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685800" y="4114800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reframes every tier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31520" y="4498848"/>
            <a:ext cx="10698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in practice: LifeScan ~17% of $750M; Cordis 13–17% of $3–4B.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Single-facility 483 remediation can run $1.5M+ over 9+ months; CDER warning letters rose 59% in FY2025.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pricing narrative with inspection-outcome &amp; warning-letter avoidance — not productivity.</a:t>
            </a:r>
            <a:endParaRPr lang="en-US" sz="12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owner shifts by tier: Head of Quality → VP Quality + IT → CQO + CIO + CFO.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Compliance Architects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 METRIC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Price the manufacturing site — not the seat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463040"/>
            <a:ext cx="5120640" cy="4434840"/>
          </a:xfrm>
          <a:prstGeom prst="roundRect">
            <a:avLst>
              <a:gd name="adj" fmla="val 1237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31520" y="178308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Site / facility is the primary value metric.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731520" y="297180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Unlimited users inside the band.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3657600"/>
            <a:ext cx="4572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D6E6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Site-count maps to procurement authority, scales with operational complexity, and speaks pharma/CDMO vocabulary — without taxing the small QA team.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52160" y="1481328"/>
            <a:ext cx="5852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NOT PER-SEAT?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852160" y="1874520"/>
            <a:ext cx="5879592" cy="1280160"/>
          </a:xfrm>
          <a:prstGeom prst="roundRect">
            <a:avLst>
              <a:gd name="adj" fmla="val 4286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6080760" y="2020824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Pharma QA teams are small (5–50 users)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080760" y="2441448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compliance value spans the whole operation — per-seat caps growth on a narrow base.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852160" y="3273552"/>
            <a:ext cx="5879592" cy="1280160"/>
          </a:xfrm>
          <a:prstGeom prst="roundRect">
            <a:avLst>
              <a:gd name="adj" fmla="val 4286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080760" y="3419856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Per-seat triggers the "AI tax" problem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080760" y="38404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Charging per user for AI-heavy work penalizes adoption exactly where Verixa wants it to spread.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852160" y="4672584"/>
            <a:ext cx="5879592" cy="1280160"/>
          </a:xfrm>
          <a:prstGeom prst="roundRect">
            <a:avLst>
              <a:gd name="adj" fmla="val 4286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6080760" y="4818888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Site-count = the procurement unit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080760" y="5239512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12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aligns to how pharma &amp; CDMO buyers budget, and scales naturally with sites, modules &amp; risk.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852160" y="6144768"/>
            <a:ext cx="58795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structure: site-anchored base + modular expansion + bundled managed validation + bundled (un-metered) AI.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 / GLOBAL PACKAGES · 1 OF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Emerging / Clinical-Stage Biotech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703320" cy="1371600"/>
          </a:xfrm>
          <a:prstGeom prst="roundRect">
            <a:avLst>
              <a:gd name="adj" fmla="val 4000"/>
            </a:avLst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57200" y="1499616"/>
            <a:ext cx="3703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 ACV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773936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$15K – $60K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3703320" cy="3063240"/>
          </a:xfrm>
          <a:prstGeom prst="roundRect">
            <a:avLst>
              <a:gd name="adj" fmla="val 1791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658368" y="303580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" y="3364992"/>
            <a:ext cx="32461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&lt;100 employees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sites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A–C funding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Buyer: Head of Quality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434840" y="13716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PACKAGING &amp; TIERS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34840" y="1737360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434840" y="1737360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709160" y="1847088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Starter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09160" y="2212848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≤10 users · Doc Control + CAPA + Deviations · bundled validation accelerator + bundled AI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0" y="1847088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$15–25K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434840" y="2871216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434840" y="2871216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709160" y="2980944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Growth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09160" y="3346704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≤25 users · adds Supplier Quality, Audit, Training &amp; Change Control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509760" y="2980944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$35–60K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434840" y="4041648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4617720" y="4114800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 validation accelerator included; managed execution is a paid add-on; guard the Starter floor.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165592" y="4041648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8348472" y="4114800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prepay preferred; resist bespoke validation at the low end.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SimplerQMS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0" y="1078992"/>
            <a:ext cx="12191695" cy="41148"/>
          </a:xfrm>
          <a:prstGeom prst="rect">
            <a:avLst/>
          </a:prstGeom>
          <a:solidFill>
            <a:srgbClr val="DA7101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457200" y="146304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6E6E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 / GLOBAL PACKAGES · 2 OF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Mid-Market Pharma &amp; CDMO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703320" cy="1371600"/>
          </a:xfrm>
          <a:prstGeom prst="roundRect">
            <a:avLst>
              <a:gd name="adj" fmla="val 4000"/>
            </a:avLst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57200" y="1499616"/>
            <a:ext cx="3703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 ACV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773936"/>
            <a:ext cx="3703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$110K – $350K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3703320" cy="3063240"/>
          </a:xfrm>
          <a:prstGeom prst="roundRect">
            <a:avLst>
              <a:gd name="adj" fmla="val 1791"/>
            </a:avLst>
          </a:prstGeom>
          <a:solidFill>
            <a:srgbClr val="0E2A38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658368" y="303580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A710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PROFILE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" y="3364992"/>
            <a:ext cx="32461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$50M–$500M revenue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2–5 sites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Buyer: VP Quality + IT co-approver</a:t>
            </a:r>
            <a:endParaRPr lang="en-US" sz="1250" dirty="0"/>
          </a:p>
          <a:p>
            <a:pPr marL="342900" indent="-342900">
              <a:lnSpc>
                <a:spcPct val="103000"/>
              </a:lnSpc>
              <a:spcAft>
                <a:spcPts val="9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ROI-literate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434840" y="1371600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PACKAGING &amp; TIERS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434840" y="1737360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434840" y="1737360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709160" y="1847088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Per-site base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09160" y="2212848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users · core QMS · bundled validation accelerator + bundled AI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0" y="1847088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$30–60K /site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434840" y="2871216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4434840" y="2871216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4709160" y="2980944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add-ons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09160" y="3346704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module, per site — expand scope as the operation grows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509760" y="2980944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$8–20K /module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434840" y="4005072"/>
            <a:ext cx="7296912" cy="1024128"/>
          </a:xfrm>
          <a:prstGeom prst="roundRect">
            <a:avLst>
              <a:gd name="adj" fmla="val 5357"/>
            </a:avLst>
          </a:prstGeom>
          <a:solidFill>
            <a:srgbClr val="FBF8F1"/>
          </a:solidFill>
          <a:ln w="12700">
            <a:solidFill>
              <a:srgbClr val="D8D2C4"/>
            </a:solidFill>
            <a:prstDash val="solid"/>
          </a:ln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4434840" y="4005072"/>
            <a:ext cx="118872" cy="1024128"/>
          </a:xfrm>
          <a:prstGeom prst="rect">
            <a:avLst/>
          </a:prstGeom>
          <a:solidFill>
            <a:srgbClr val="14707A"/>
          </a:solidFill>
          <a:ln/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4709160" y="411480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3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Multi-site discount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709160" y="4480560"/>
            <a:ext cx="493776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 for 2–5 sites · 15% for 6+ sites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509760" y="4114800"/>
            <a:ext cx="21945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14707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10% / 15%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4434840" y="5175504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4617720" y="5248656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 validation accelerator (managed execution add-on); COGS ~1–3% of ACV at this scale.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165592" y="5175504"/>
            <a:ext cx="3566160" cy="841248"/>
          </a:xfrm>
          <a:prstGeom prst="roundRect">
            <a:avLst>
              <a:gd name="adj" fmla="val 6522"/>
            </a:avLst>
          </a:prstGeom>
          <a:solidFill>
            <a:srgbClr val="D6E6E7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8348472" y="5248656"/>
            <a:ext cx="32461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Commit: </a:t>
            </a:r>
            <a:pPr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C2B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Multi-year deals; per-site expansion is the growth path.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6437376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Vendr (Veeva)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GetLatka (MasterControl)</a:t>
            </a:r>
            <a:pPr algn="l" indent="0" marL="0">
              <a:buNone/>
            </a:pPr>
            <a:r>
              <a:rPr lang="en-US" sz="800" dirty="0">
                <a:solidFill>
                  <a:srgbClr val="5C6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</a:t>
            </a:r>
            <a:pPr algn="l" indent="0" marL="0">
              <a:buNone/>
            </a:pPr>
            <a:r>
              <a:rPr lang="en-US" sz="800" u="sng" dirty="0">
                <a:solidFill>
                  <a:srgbClr val="14707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CloudTheApp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CDC9293DBB0D4190A49C07FE5C5C42" ma:contentTypeVersion="10" ma:contentTypeDescription="Create a new document." ma:contentTypeScope="" ma:versionID="ee3347f9e17981830c50ed8ff15275ab">
  <xsd:schema xmlns:xsd="http://www.w3.org/2001/XMLSchema" xmlns:xs="http://www.w3.org/2001/XMLSchema" xmlns:p="http://schemas.microsoft.com/office/2006/metadata/properties" xmlns:ns2="76935354-188e-47b9-bde5-cf8fba0c8be5" targetNamespace="http://schemas.microsoft.com/office/2006/metadata/properties" ma:root="true" ma:fieldsID="b913bbdfa129bc70be1f2aed6f7204eb" ns2:_="">
    <xsd:import namespace="76935354-188e-47b9-bde5-cf8fba0c8b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935354-188e-47b9-bde5-cf8fba0c8b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d454207-aa0b-49b1-9516-5a42b324ee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935354-188e-47b9-bde5-cf8fba0c8be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B02EF0A-A285-4AB7-921D-F3CA262A5DFC}"/>
</file>

<file path=customXml/itemProps2.xml><?xml version="1.0" encoding="utf-8"?>
<ds:datastoreItem xmlns:ds="http://schemas.openxmlformats.org/officeDocument/2006/customXml" ds:itemID="{C7EC163A-A701-4C4F-B720-2B508B8E8648}"/>
</file>

<file path=customXml/itemProps3.xml><?xml version="1.0" encoding="utf-8"?>
<ds:datastoreItem xmlns:ds="http://schemas.openxmlformats.org/officeDocument/2006/customXml" ds:itemID="{3D39D679-2910-43C3-97D3-FEE5A7EBC7F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2026-06-04T09:07:42Z</dcterms:created>
  <dcterms:modified xsi:type="dcterms:W3CDTF">2026-06-04T09:07:42Z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0x01010072CDC9293DBB0D4190A49C07FE5C5C42</vt:lpwstr>
  </property>
</Properties>
</file>